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3B507"/>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15" autoAdjust="0"/>
    <p:restoredTop sz="86441" autoAdjust="0"/>
  </p:normalViewPr>
  <p:slideViewPr>
    <p:cSldViewPr>
      <p:cViewPr varScale="1">
        <p:scale>
          <a:sx n="63" d="100"/>
          <a:sy n="63" d="100"/>
        </p:scale>
        <p:origin x="-1020" y="-96"/>
      </p:cViewPr>
      <p:guideLst>
        <p:guide orient="horz" pos="2160"/>
        <p:guide pos="2880"/>
      </p:guideLst>
    </p:cSldViewPr>
  </p:slideViewPr>
  <p:outlineViewPr>
    <p:cViewPr>
      <p:scale>
        <a:sx n="33" d="100"/>
        <a:sy n="33" d="100"/>
      </p:scale>
      <p:origin x="240" y="1005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39F707-5B1A-4237-8152-C93462CD00D4}" type="datetimeFigureOut">
              <a:rPr lang="en-US" smtClean="0"/>
              <a:pPr/>
              <a:t>3/13/2012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3FB480-B454-4B81-927E-6B22ED418F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3FB480-B454-4B81-927E-6B22ED418F66}"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73DA0A0-A5CB-417A-9889-85E07443FA04}" type="datetimeFigureOut">
              <a:rPr lang="en-US" smtClean="0"/>
              <a:pPr/>
              <a:t>3/13/2012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B66399B-9F35-4AD3-ADEB-2B3518CCE03D}"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3DA0A0-A5CB-417A-9889-85E07443FA04}"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6399B-9F35-4AD3-ADEB-2B3518CCE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3DA0A0-A5CB-417A-9889-85E07443FA04}"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6399B-9F35-4AD3-ADEB-2B3518CCE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73DA0A0-A5CB-417A-9889-85E07443FA04}" type="datetimeFigureOut">
              <a:rPr lang="en-US" smtClean="0"/>
              <a:pPr/>
              <a:t>3/13/2012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66399B-9F35-4AD3-ADEB-2B3518CCE03D}"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3DA0A0-A5CB-417A-9889-85E07443FA04}" type="datetimeFigureOut">
              <a:rPr lang="en-US" smtClean="0"/>
              <a:pPr/>
              <a:t>3/13/2012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B66399B-9F35-4AD3-ADEB-2B3518CCE03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73DA0A0-A5CB-417A-9889-85E07443FA04}"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66399B-9F35-4AD3-ADEB-2B3518CCE03D}"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73DA0A0-A5CB-417A-9889-85E07443FA04}" type="datetimeFigureOut">
              <a:rPr lang="en-US" smtClean="0"/>
              <a:pPr/>
              <a:t>3/13/2012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66399B-9F35-4AD3-ADEB-2B3518CCE03D}"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73DA0A0-A5CB-417A-9889-85E07443FA04}" type="datetimeFigureOut">
              <a:rPr lang="en-US" smtClean="0"/>
              <a:pPr/>
              <a:t>3/13/2012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66399B-9F35-4AD3-ADEB-2B3518CCE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3DA0A0-A5CB-417A-9889-85E07443FA04}" type="datetimeFigureOut">
              <a:rPr lang="en-US" smtClean="0"/>
              <a:pPr/>
              <a:t>3/13/2012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66399B-9F35-4AD3-ADEB-2B3518CCE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3DA0A0-A5CB-417A-9889-85E07443FA04}" type="datetimeFigureOut">
              <a:rPr lang="en-US" smtClean="0"/>
              <a:pPr/>
              <a:t>3/13/2012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66399B-9F35-4AD3-ADEB-2B3518CCE03D}"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73DA0A0-A5CB-417A-9889-85E07443FA04}" type="datetimeFigureOut">
              <a:rPr lang="en-US" smtClean="0"/>
              <a:pPr/>
              <a:t>3/13/2012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B66399B-9F35-4AD3-ADEB-2B3518CCE03D}"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73DA0A0-A5CB-417A-9889-85E07443FA04}" type="datetimeFigureOut">
              <a:rPr lang="en-US" smtClean="0"/>
              <a:pPr/>
              <a:t>3/13/2012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B66399B-9F35-4AD3-ADEB-2B3518CCE0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C:\Users\Mark\AppData\Local\Microsoft\Windows\Temporary%20Internet%20Files\Content.IE5\ZAXVX8HB\MS900074274%5b1%5d.mid"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file:///C:\Users\Mark\AppData\Local\Microsoft\Windows\Temporary%20Internet%20Files\Content.IE5\1N8LZ1A5\MS900388475%5b1%5d.wav"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www.funfactsabouthearts.com/" TargetMode="External"/><Relationship Id="rId2" Type="http://schemas.openxmlformats.org/officeDocument/2006/relationships/slideLayout" Target="../slideLayouts/slideLayout2.xml"/><Relationship Id="rId1" Type="http://schemas.openxmlformats.org/officeDocument/2006/relationships/audio" Target="file:///C:\Users\Mark\AppData\Local\Microsoft\Windows\Temporary%20Internet%20Files\Content.IE5\WBT4U622\MS900437888%5b1%5d.wav" TargetMode="External"/><Relationship Id="rId5" Type="http://schemas.openxmlformats.org/officeDocument/2006/relationships/image" Target="../media/image11.png"/><Relationship Id="rId4" Type="http://schemas.openxmlformats.org/officeDocument/2006/relationships/hyperlink" Target="http://www.googl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rgbClr val="7030A0"/>
                </a:solidFill>
              </a:rPr>
              <a:t>By Meagan Hoskins</a:t>
            </a:r>
          </a:p>
          <a:p>
            <a:r>
              <a:rPr lang="en-US" dirty="0" smtClean="0">
                <a:solidFill>
                  <a:srgbClr val="7030A0"/>
                </a:solidFill>
              </a:rPr>
              <a:t>Ms. Ross 3</a:t>
            </a:r>
            <a:r>
              <a:rPr lang="en-US" baseline="30000" dirty="0" smtClean="0">
                <a:solidFill>
                  <a:srgbClr val="7030A0"/>
                </a:solidFill>
              </a:rPr>
              <a:t>rd</a:t>
            </a:r>
            <a:r>
              <a:rPr lang="en-US" dirty="0" smtClean="0">
                <a:solidFill>
                  <a:srgbClr val="7030A0"/>
                </a:solidFill>
              </a:rPr>
              <a:t> grade</a:t>
            </a:r>
          </a:p>
          <a:p>
            <a:endParaRPr lang="en-US" dirty="0">
              <a:solidFill>
                <a:srgbClr val="7030A0"/>
              </a:solidFill>
            </a:endParaRPr>
          </a:p>
        </p:txBody>
      </p:sp>
      <p:sp>
        <p:nvSpPr>
          <p:cNvPr id="2" name="Title 1"/>
          <p:cNvSpPr>
            <a:spLocks noGrp="1"/>
          </p:cNvSpPr>
          <p:nvPr>
            <p:ph type="ctrTitle"/>
          </p:nvPr>
        </p:nvSpPr>
        <p:spPr/>
        <p:txBody>
          <a:bodyPr>
            <a:noAutofit/>
          </a:bodyPr>
          <a:lstStyle/>
          <a:p>
            <a:r>
              <a:rPr lang="en-US" sz="9600" dirty="0" smtClean="0">
                <a:solidFill>
                  <a:srgbClr val="FF0000"/>
                </a:solidFill>
                <a:latin typeface="Algerian" pitchFamily="82" charset="0"/>
              </a:rPr>
              <a:t>Hearts</a:t>
            </a:r>
            <a:endParaRPr lang="en-US" sz="9600" dirty="0">
              <a:solidFill>
                <a:srgbClr val="FF0000"/>
              </a:solidFill>
              <a:latin typeface="Algerian" pitchFamily="82" charset="0"/>
            </a:endParaRPr>
          </a:p>
        </p:txBody>
      </p:sp>
      <p:pic>
        <p:nvPicPr>
          <p:cNvPr id="1026" name="Picture 2" descr="http://www.clipartclipart.com/free_clipart_images/a_red_heart_with_red_ropelike_border_0071-0904-2000-1160_SMU.jpg"/>
          <p:cNvPicPr>
            <a:picLocks noChangeAspect="1" noChangeArrowheads="1"/>
          </p:cNvPicPr>
          <p:nvPr/>
        </p:nvPicPr>
        <p:blipFill>
          <a:blip r:embed="rId3" cstate="print"/>
          <a:srcRect/>
          <a:stretch>
            <a:fillRect/>
          </a:stretch>
        </p:blipFill>
        <p:spPr bwMode="auto">
          <a:xfrm rot="909862">
            <a:off x="6589416" y="3695472"/>
            <a:ext cx="1676400" cy="1665224"/>
          </a:xfrm>
          <a:prstGeom prst="rect">
            <a:avLst/>
          </a:prstGeom>
          <a:noFill/>
        </p:spPr>
      </p:pic>
      <p:pic>
        <p:nvPicPr>
          <p:cNvPr id="5" name="Picture 2" descr="http://www.clipartclipart.com/free_clipart_images/a_red_heart_with_red_ropelike_border_0071-0904-2000-1160_SMU.jpg"/>
          <p:cNvPicPr>
            <a:picLocks noChangeAspect="1" noChangeArrowheads="1"/>
          </p:cNvPicPr>
          <p:nvPr/>
        </p:nvPicPr>
        <p:blipFill>
          <a:blip r:embed="rId3" cstate="print"/>
          <a:srcRect/>
          <a:stretch>
            <a:fillRect/>
          </a:stretch>
        </p:blipFill>
        <p:spPr bwMode="auto">
          <a:xfrm rot="19567835">
            <a:off x="855182" y="3754845"/>
            <a:ext cx="1676400" cy="1665224"/>
          </a:xfrm>
          <a:prstGeom prst="rect">
            <a:avLst/>
          </a:prstGeom>
          <a:noFill/>
        </p:spPr>
      </p:pic>
      <p:pic>
        <p:nvPicPr>
          <p:cNvPr id="6" name="MS900069526[1].wav">
            <a:hlinkClick r:id="" action="ppaction://media"/>
          </p:cNvPr>
          <p:cNvPicPr>
            <a:picLocks noRot="1" noChangeAspect="1"/>
          </p:cNvPicPr>
          <p:nvPr>
            <a:wavAudioFile r:embed="rId1" name="MS900069526[1].wav"/>
          </p:nvPr>
        </p:nvPicPr>
        <p:blipFill>
          <a:blip r:embed="rId4" cstate="print"/>
          <a:stretch>
            <a:fillRect/>
          </a:stretch>
        </p:blipFill>
        <p:spPr>
          <a:xfrm>
            <a:off x="8305800" y="381000"/>
            <a:ext cx="304800" cy="3048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5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stellar" pitchFamily="18" charset="0"/>
              </a:rPr>
              <a:t>Imagine if…</a:t>
            </a:r>
            <a:endParaRPr lang="en-US" dirty="0">
              <a:latin typeface="Castellar" pitchFamily="18" charset="0"/>
            </a:endParaRPr>
          </a:p>
        </p:txBody>
      </p:sp>
      <p:sp>
        <p:nvSpPr>
          <p:cNvPr id="3" name="Content Placeholder 2"/>
          <p:cNvSpPr>
            <a:spLocks noGrp="1"/>
          </p:cNvSpPr>
          <p:nvPr>
            <p:ph sz="quarter" idx="1"/>
          </p:nvPr>
        </p:nvSpPr>
        <p:spPr/>
        <p:txBody>
          <a:bodyPr/>
          <a:lstStyle/>
          <a:p>
            <a:pPr>
              <a:buNone/>
            </a:pPr>
            <a:r>
              <a:rPr lang="en-US" dirty="0" smtClean="0"/>
              <a:t>The human heart was like a traditional heart shape like this.                  It would not have the same parts like the AORTA and the PULMONARY VEINS and some other stuff that help your heart work.</a:t>
            </a:r>
            <a:endParaRPr lang="en-US" dirty="0"/>
          </a:p>
        </p:txBody>
      </p:sp>
      <p:sp>
        <p:nvSpPr>
          <p:cNvPr id="5" name="Heart 4"/>
          <p:cNvSpPr/>
          <p:nvPr/>
        </p:nvSpPr>
        <p:spPr>
          <a:xfrm>
            <a:off x="4038600" y="2819400"/>
            <a:ext cx="1143000" cy="106680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2050" name="Picture 2" descr="http://wwwdelivery.superstock.com/WI/223/1647/PreviewComp/SuperStock_1647R-120964.jpg"/>
          <p:cNvPicPr>
            <a:picLocks noChangeAspect="1" noChangeArrowheads="1"/>
          </p:cNvPicPr>
          <p:nvPr/>
        </p:nvPicPr>
        <p:blipFill>
          <a:blip r:embed="rId3" cstate="print"/>
          <a:srcRect/>
          <a:stretch>
            <a:fillRect/>
          </a:stretch>
        </p:blipFill>
        <p:spPr bwMode="auto">
          <a:xfrm>
            <a:off x="2819400" y="4114800"/>
            <a:ext cx="3333750" cy="2219326"/>
          </a:xfrm>
          <a:prstGeom prst="rect">
            <a:avLst/>
          </a:prstGeom>
          <a:noFill/>
        </p:spPr>
      </p:pic>
      <p:pic>
        <p:nvPicPr>
          <p:cNvPr id="10" name="MS900097493[2].wav">
            <a:hlinkClick r:id="" action="ppaction://media"/>
          </p:cNvPr>
          <p:cNvPicPr>
            <a:picLocks noRot="1" noChangeAspect="1"/>
          </p:cNvPicPr>
          <p:nvPr>
            <a:wavAudioFile r:embed="rId1" name="MS900097493[2].wav"/>
          </p:nvPr>
        </p:nvPicPr>
        <p:blipFill>
          <a:blip r:embed="rId4" cstate="print"/>
          <a:stretch>
            <a:fillRect/>
          </a:stretch>
        </p:blipFill>
        <p:spPr>
          <a:xfrm>
            <a:off x="6553200" y="914400"/>
            <a:ext cx="304800" cy="304800"/>
          </a:xfrm>
          <a:prstGeom prst="rect">
            <a:avLst/>
          </a:prstGeom>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7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FF00"/>
                </a:solidFill>
                <a:latin typeface="Broadway" pitchFamily="82" charset="0"/>
              </a:rPr>
              <a:t>What your heart does</a:t>
            </a:r>
            <a:endParaRPr lang="en-US" sz="3600" dirty="0">
              <a:solidFill>
                <a:srgbClr val="FFFF00"/>
              </a:solidFill>
              <a:latin typeface="Broadway" pitchFamily="82" charset="0"/>
            </a:endParaRPr>
          </a:p>
        </p:txBody>
      </p:sp>
      <p:sp>
        <p:nvSpPr>
          <p:cNvPr id="5" name="Content Placeholder 4"/>
          <p:cNvSpPr>
            <a:spLocks noGrp="1"/>
          </p:cNvSpPr>
          <p:nvPr>
            <p:ph sz="quarter" idx="1"/>
          </p:nvPr>
        </p:nvSpPr>
        <p:spPr/>
        <p:txBody>
          <a:bodyPr/>
          <a:lstStyle/>
          <a:p>
            <a:pPr>
              <a:buNone/>
            </a:pPr>
            <a:r>
              <a:rPr lang="en-US" dirty="0" smtClean="0"/>
              <a:t>Your heart is like a pump. It pumps blood through your whole body . The blood carries oxygen and nutrients in it. Your body needs those things to work properly .  If the heart does not pump then no oxygen or nutrients will go to your brain   or anywhere in your body. If this happens your body will stop working and that is why you want your heart to work for a very long time.</a:t>
            </a:r>
            <a:endParaRPr lang="en-US" dirty="0"/>
          </a:p>
        </p:txBody>
      </p:sp>
      <p:pic>
        <p:nvPicPr>
          <p:cNvPr id="6" name="MS900074274[1].mid">
            <a:hlinkClick r:id="" action="ppaction://media"/>
          </p:cNvPr>
          <p:cNvPicPr>
            <a:picLocks noRot="1" noChangeAspect="1"/>
          </p:cNvPicPr>
          <p:nvPr>
            <a:audioFile r:link="rId1"/>
          </p:nvPr>
        </p:nvPicPr>
        <p:blipFill>
          <a:blip r:embed="rId4" cstate="print"/>
          <a:stretch>
            <a:fillRect/>
          </a:stretch>
        </p:blipFill>
        <p:spPr>
          <a:xfrm>
            <a:off x="7391400" y="533400"/>
            <a:ext cx="304800" cy="3048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30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p:txBody>
          <a:bodyPr/>
          <a:lstStyle/>
          <a:p>
            <a:pPr>
              <a:buFont typeface="Wingdings" pitchFamily="2" charset="2"/>
              <a:buChar char="Ø"/>
            </a:pPr>
            <a:r>
              <a:rPr lang="en-US" dirty="0" smtClean="0">
                <a:solidFill>
                  <a:srgbClr val="F3B507"/>
                </a:solidFill>
              </a:rPr>
              <a:t>The heart beats 72 times per minute.</a:t>
            </a:r>
          </a:p>
          <a:p>
            <a:pPr>
              <a:buFont typeface="Wingdings" pitchFamily="2" charset="2"/>
              <a:buChar char="Ø"/>
            </a:pPr>
            <a:r>
              <a:rPr lang="en-US" dirty="0" smtClean="0">
                <a:solidFill>
                  <a:srgbClr val="F3B507"/>
                </a:solidFill>
              </a:rPr>
              <a:t>The heart weighs less than one  pound.</a:t>
            </a:r>
          </a:p>
          <a:p>
            <a:pPr>
              <a:buFont typeface="Wingdings" pitchFamily="2" charset="2"/>
              <a:buChar char="Ø"/>
            </a:pPr>
            <a:r>
              <a:rPr lang="en-US" dirty="0" smtClean="0">
                <a:solidFill>
                  <a:srgbClr val="F3B507"/>
                </a:solidFill>
              </a:rPr>
              <a:t>Women’s hearts beat faster than men’s heart.</a:t>
            </a:r>
          </a:p>
          <a:p>
            <a:pPr>
              <a:buFont typeface="Wingdings" pitchFamily="2" charset="2"/>
              <a:buChar char="Ø"/>
            </a:pPr>
            <a:r>
              <a:rPr lang="en-US" sz="2800" dirty="0" smtClean="0">
                <a:solidFill>
                  <a:srgbClr val="F3B507"/>
                </a:solidFill>
              </a:rPr>
              <a:t>Your heart beats with enough strength to shoot blood a distance of 30 feet.</a:t>
            </a:r>
          </a:p>
          <a:p>
            <a:pPr>
              <a:buFont typeface="Wingdings" pitchFamily="2" charset="2"/>
              <a:buChar char="Ø"/>
            </a:pPr>
            <a:r>
              <a:rPr lang="en-US" sz="2800" dirty="0" smtClean="0">
                <a:solidFill>
                  <a:srgbClr val="F3B507"/>
                </a:solidFill>
              </a:rPr>
              <a:t>Your heart is made up almost entirely of muscle. It is strong enough to lift approximately 3,000 pounds – the weight of a compact car.</a:t>
            </a:r>
          </a:p>
          <a:p>
            <a:pPr>
              <a:buNone/>
            </a:pPr>
            <a:endParaRPr lang="en-US" dirty="0" smtClean="0"/>
          </a:p>
          <a:p>
            <a:endParaRPr lang="en-US" dirty="0"/>
          </a:p>
        </p:txBody>
      </p:sp>
      <p:pic>
        <p:nvPicPr>
          <p:cNvPr id="2052" name="Picture 4" descr="C:\Users\Mark\AppData\Local\Microsoft\Windows\Temporary Internet Files\Content.IE5\TSXK1DCL\MC900423169[1].wmf"/>
          <p:cNvPicPr>
            <a:picLocks noChangeAspect="1" noChangeArrowheads="1"/>
          </p:cNvPicPr>
          <p:nvPr/>
        </p:nvPicPr>
        <p:blipFill>
          <a:blip r:embed="rId3" cstate="print"/>
          <a:srcRect/>
          <a:stretch>
            <a:fillRect/>
          </a:stretch>
        </p:blipFill>
        <p:spPr bwMode="auto">
          <a:xfrm>
            <a:off x="7391400" y="304800"/>
            <a:ext cx="1142543" cy="1142543"/>
          </a:xfrm>
          <a:prstGeom prst="rect">
            <a:avLst/>
          </a:prstGeom>
          <a:noFill/>
        </p:spPr>
      </p:pic>
      <p:sp>
        <p:nvSpPr>
          <p:cNvPr id="7" name="Rectangle 6"/>
          <p:cNvSpPr/>
          <p:nvPr/>
        </p:nvSpPr>
        <p:spPr>
          <a:xfrm>
            <a:off x="2590800" y="-381000"/>
            <a:ext cx="3505200" cy="1938992"/>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r>
            <a:b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en-US" sz="6600" b="1" cap="none" spc="0" dirty="0" smtClean="0">
                <a:ln w="10541" cmpd="sng">
                  <a:solidFill>
                    <a:schemeClr val="accent1">
                      <a:shade val="88000"/>
                      <a:satMod val="110000"/>
                    </a:schemeClr>
                  </a:solidFill>
                  <a:prstDash val="solid"/>
                </a:ln>
                <a:solidFill>
                  <a:srgbClr val="00FF00"/>
                </a:solidFill>
                <a:effectLst>
                  <a:glow rad="139700">
                    <a:schemeClr val="accent1">
                      <a:satMod val="175000"/>
                      <a:alpha val="40000"/>
                    </a:schemeClr>
                  </a:glow>
                </a:effectLst>
              </a:rPr>
              <a:t>Fun Facts</a:t>
            </a:r>
            <a:endParaRPr lang="en-US" sz="6600" b="1" cap="none" spc="0" dirty="0">
              <a:ln w="10541" cmpd="sng">
                <a:solidFill>
                  <a:schemeClr val="accent1">
                    <a:shade val="88000"/>
                    <a:satMod val="110000"/>
                  </a:schemeClr>
                </a:solidFill>
                <a:prstDash val="solid"/>
              </a:ln>
              <a:solidFill>
                <a:srgbClr val="00FF00"/>
              </a:solidFill>
              <a:effectLst>
                <a:glow rad="139700">
                  <a:schemeClr val="accent1">
                    <a:satMod val="175000"/>
                    <a:alpha val="40000"/>
                  </a:schemeClr>
                </a:glow>
              </a:effectLst>
            </a:endParaRPr>
          </a:p>
        </p:txBody>
      </p:sp>
      <p:pic>
        <p:nvPicPr>
          <p:cNvPr id="9" name="MS900069321[1].wav">
            <a:hlinkClick r:id="" action="ppaction://media"/>
          </p:cNvPr>
          <p:cNvPicPr>
            <a:picLocks noRot="1" noChangeAspect="1"/>
          </p:cNvPicPr>
          <p:nvPr>
            <a:wavAudioFile r:embed="rId1" name="MS900069321[1].wav"/>
          </p:nvPr>
        </p:nvPicPr>
        <p:blipFill>
          <a:blip r:embed="rId4" cstate="print"/>
          <a:stretch>
            <a:fillRect/>
          </a:stretch>
        </p:blipFill>
        <p:spPr>
          <a:xfrm>
            <a:off x="990600" y="457200"/>
            <a:ext cx="304800" cy="304800"/>
          </a:xfrm>
          <a:prstGeom prst="rect">
            <a:avLst/>
          </a:prstGeom>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3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rgbClr val="FF0000"/>
                </a:solidFill>
              </a:rPr>
              <a:t>Your Heart</a:t>
            </a:r>
            <a:endParaRPr lang="en-US" sz="8000" dirty="0">
              <a:solidFill>
                <a:srgbClr val="FF0000"/>
              </a:solidFill>
            </a:endParaRPr>
          </a:p>
        </p:txBody>
      </p:sp>
      <p:pic>
        <p:nvPicPr>
          <p:cNvPr id="1028" name="Picture 4" descr="heart diagram labeled"/>
          <p:cNvPicPr>
            <a:picLocks noChangeAspect="1" noChangeArrowheads="1"/>
          </p:cNvPicPr>
          <p:nvPr/>
        </p:nvPicPr>
        <p:blipFill>
          <a:blip r:embed="rId3" cstate="print"/>
          <a:srcRect/>
          <a:stretch>
            <a:fillRect/>
          </a:stretch>
        </p:blipFill>
        <p:spPr bwMode="auto">
          <a:xfrm>
            <a:off x="2057400" y="1524000"/>
            <a:ext cx="5211605" cy="5029200"/>
          </a:xfrm>
          <a:prstGeom prst="rect">
            <a:avLst/>
          </a:prstGeom>
          <a:noFill/>
        </p:spPr>
      </p:pic>
      <p:sp>
        <p:nvSpPr>
          <p:cNvPr id="7" name="Down Arrow 6"/>
          <p:cNvSpPr/>
          <p:nvPr/>
        </p:nvSpPr>
        <p:spPr>
          <a:xfrm rot="3219223">
            <a:off x="7400704" y="2106788"/>
            <a:ext cx="8382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19243031">
            <a:off x="1053264" y="2185001"/>
            <a:ext cx="8382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MS900074848[1].wav">
            <a:hlinkClick r:id="" action="ppaction://media"/>
          </p:cNvPr>
          <p:cNvPicPr>
            <a:picLocks noRot="1" noChangeAspect="1"/>
          </p:cNvPicPr>
          <p:nvPr>
            <a:wavAudioFile r:embed="rId1" name="MS900074848[1].wav"/>
          </p:nvPr>
        </p:nvPicPr>
        <p:blipFill>
          <a:blip r:embed="rId4" cstate="print"/>
          <a:stretch>
            <a:fillRect/>
          </a:stretch>
        </p:blipFill>
        <p:spPr>
          <a:xfrm>
            <a:off x="8077200" y="762000"/>
            <a:ext cx="304800" cy="3048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9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solidFill>
                  <a:schemeClr val="accent1">
                    <a:lumMod val="75000"/>
                  </a:schemeClr>
                </a:solidFill>
                <a:latin typeface="Chiller" pitchFamily="82" charset="0"/>
              </a:rPr>
              <a:t>WHAT CAN GO WRONG…</a:t>
            </a:r>
            <a:endParaRPr lang="en-US" sz="6600" dirty="0">
              <a:solidFill>
                <a:schemeClr val="accent1">
                  <a:lumMod val="75000"/>
                </a:schemeClr>
              </a:solidFill>
              <a:latin typeface="Chiller" pitchFamily="82" charset="0"/>
            </a:endParaRPr>
          </a:p>
        </p:txBody>
      </p:sp>
      <p:sp>
        <p:nvSpPr>
          <p:cNvPr id="3" name="Content Placeholder 2"/>
          <p:cNvSpPr>
            <a:spLocks noGrp="1"/>
          </p:cNvSpPr>
          <p:nvPr>
            <p:ph sz="quarter" idx="1"/>
          </p:nvPr>
        </p:nvSpPr>
        <p:spPr>
          <a:xfrm rot="21354927">
            <a:off x="914400" y="1447800"/>
            <a:ext cx="7772400" cy="4572000"/>
          </a:xfrm>
        </p:spPr>
        <p:txBody>
          <a:bodyPr/>
          <a:lstStyle/>
          <a:p>
            <a:r>
              <a:rPr lang="en-US" sz="4000" dirty="0" smtClean="0"/>
              <a:t>Heart attack : when the blood flow to the heart stops, but the heart is still beating </a:t>
            </a:r>
          </a:p>
          <a:p>
            <a:r>
              <a:rPr lang="en-US" sz="4000" dirty="0" smtClean="0"/>
              <a:t>Cardiac arrest: the heart stops beating</a:t>
            </a:r>
          </a:p>
          <a:p>
            <a:r>
              <a:rPr lang="en-US" sz="4000" dirty="0" smtClean="0"/>
              <a:t>Clogged   arteries: when plaque  builds up and slows the blood flow   </a:t>
            </a:r>
          </a:p>
          <a:p>
            <a:pPr>
              <a:buNone/>
            </a:pPr>
            <a:r>
              <a:rPr lang="en-US" dirty="0" smtClean="0"/>
              <a:t> </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rot="903810">
            <a:off x="6501539" y="4747830"/>
            <a:ext cx="2157269" cy="1646874"/>
          </a:xfrm>
          <a:prstGeom prst="rect">
            <a:avLst/>
          </a:prstGeom>
          <a:noFill/>
          <a:ln w="9525">
            <a:noFill/>
            <a:miter lim="800000"/>
            <a:headEnd/>
            <a:tailEnd/>
          </a:ln>
        </p:spPr>
      </p:pic>
      <p:pic>
        <p:nvPicPr>
          <p:cNvPr id="6" name="MS900388475[1].wav">
            <a:hlinkClick r:id="" action="ppaction://media"/>
          </p:cNvPr>
          <p:cNvPicPr>
            <a:picLocks noRot="1" noChangeAspect="1"/>
          </p:cNvPicPr>
          <p:nvPr>
            <a:audioFile r:link="rId1"/>
          </p:nvPr>
        </p:nvPicPr>
        <p:blipFill>
          <a:blip r:embed="rId4" cstate="print"/>
          <a:stretch>
            <a:fillRect/>
          </a:stretch>
        </p:blipFill>
        <p:spPr>
          <a:xfrm>
            <a:off x="8305800" y="609600"/>
            <a:ext cx="304800" cy="304800"/>
          </a:xfrm>
          <a:prstGeom prst="rect">
            <a:avLst/>
          </a:prstGeom>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38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1143000"/>
          </a:xfrm>
        </p:spPr>
        <p:txBody>
          <a:bodyPr>
            <a:noAutofit/>
          </a:bodyPr>
          <a:lstStyle/>
          <a:p>
            <a:r>
              <a:rPr lang="en-US" sz="9600" dirty="0" smtClean="0">
                <a:solidFill>
                  <a:srgbClr val="00B0F0"/>
                </a:solidFill>
                <a:latin typeface="Broadway" pitchFamily="82" charset="0"/>
              </a:rPr>
              <a:t>Credits</a:t>
            </a:r>
            <a:endParaRPr lang="en-US" sz="9600" dirty="0">
              <a:solidFill>
                <a:srgbClr val="00B0F0"/>
              </a:solidFill>
              <a:latin typeface="Broadway" pitchFamily="82" charset="0"/>
            </a:endParaRPr>
          </a:p>
        </p:txBody>
      </p:sp>
      <p:sp>
        <p:nvSpPr>
          <p:cNvPr id="10" name="Content Placeholder 9"/>
          <p:cNvSpPr>
            <a:spLocks noGrp="1"/>
          </p:cNvSpPr>
          <p:nvPr>
            <p:ph sz="quarter" idx="1"/>
          </p:nvPr>
        </p:nvSpPr>
        <p:spPr/>
        <p:txBody>
          <a:bodyPr/>
          <a:lstStyle/>
          <a:p>
            <a:r>
              <a:rPr lang="en-US" sz="4800" dirty="0" smtClean="0"/>
              <a:t>Special  thanks to Justice Dunn  </a:t>
            </a:r>
          </a:p>
          <a:p>
            <a:r>
              <a:rPr lang="en-US" sz="4800" dirty="0" smtClean="0">
                <a:hlinkClick r:id="rId3"/>
              </a:rPr>
              <a:t>www.funfactsabouthearts.com</a:t>
            </a:r>
            <a:r>
              <a:rPr lang="en-US" sz="4800" dirty="0" smtClean="0"/>
              <a:t> </a:t>
            </a:r>
          </a:p>
          <a:p>
            <a:r>
              <a:rPr lang="en-US" sz="4800" dirty="0" smtClean="0">
                <a:hlinkClick r:id="rId4"/>
              </a:rPr>
              <a:t>www.google.com</a:t>
            </a:r>
            <a:endParaRPr lang="en-US" sz="4800" dirty="0" smtClean="0"/>
          </a:p>
          <a:p>
            <a:endParaRPr lang="en-US" dirty="0" smtClean="0"/>
          </a:p>
        </p:txBody>
      </p:sp>
      <p:pic>
        <p:nvPicPr>
          <p:cNvPr id="5" name="MS900437888[1].wav">
            <a:hlinkClick r:id="" action="ppaction://media"/>
          </p:cNvPr>
          <p:cNvPicPr>
            <a:picLocks noRot="1" noChangeAspect="1"/>
          </p:cNvPicPr>
          <p:nvPr>
            <a:audioFile r:link="rId1"/>
          </p:nvPr>
        </p:nvPicPr>
        <p:blipFill>
          <a:blip r:embed="rId5" cstate="print"/>
          <a:stretch>
            <a:fillRect/>
          </a:stretch>
        </p:blipFill>
        <p:spPr>
          <a:xfrm>
            <a:off x="7543800" y="457200"/>
            <a:ext cx="304800" cy="304800"/>
          </a:xfrm>
          <a:prstGeom prst="rect">
            <a:avLst/>
          </a:prstGeom>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191</TotalTime>
  <Words>251</Words>
  <Application>Microsoft Office PowerPoint</Application>
  <PresentationFormat>On-screen Show (4:3)</PresentationFormat>
  <Paragraphs>24</Paragraphs>
  <Slides>7</Slides>
  <Notes>1</Notes>
  <HiddenSlides>0</HiddenSlides>
  <MMClips>7</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Equity</vt:lpstr>
      <vt:lpstr>Hearts</vt:lpstr>
      <vt:lpstr>Imagine if…</vt:lpstr>
      <vt:lpstr>What your heart does</vt:lpstr>
      <vt:lpstr>Slide 4</vt:lpstr>
      <vt:lpstr>Your Heart</vt:lpstr>
      <vt:lpstr>WHAT CAN GO WRONG…</vt:lpstr>
      <vt:lpstr>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Hearts</dc:title>
  <dc:creator>Mark</dc:creator>
  <cp:lastModifiedBy>Mark</cp:lastModifiedBy>
  <cp:revision>23</cp:revision>
  <dcterms:created xsi:type="dcterms:W3CDTF">2012-03-05T22:56:36Z</dcterms:created>
  <dcterms:modified xsi:type="dcterms:W3CDTF">2012-03-13T23:42:10Z</dcterms:modified>
</cp:coreProperties>
</file>